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5" r:id="rId5"/>
    <p:sldId id="263" r:id="rId6"/>
    <p:sldId id="262" r:id="rId7"/>
    <p:sldId id="264" r:id="rId8"/>
    <p:sldId id="266" r:id="rId9"/>
    <p:sldId id="267" r:id="rId10"/>
    <p:sldId id="268" r:id="rId11"/>
    <p:sldId id="259" r:id="rId12"/>
    <p:sldId id="260"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D079493-CC38-4E5F-A6E6-8B47C52A6A77}" type="datetimeFigureOut">
              <a:rPr lang="en-US" smtClean="0"/>
              <a:t>8/23/2017</a:t>
            </a:fld>
            <a:endParaRPr lang="en-US"/>
          </a:p>
        </p:txBody>
      </p:sp>
      <p:sp>
        <p:nvSpPr>
          <p:cNvPr id="16" name="Slide Number Placeholder 15"/>
          <p:cNvSpPr>
            <a:spLocks noGrp="1"/>
          </p:cNvSpPr>
          <p:nvPr>
            <p:ph type="sldNum" sz="quarter" idx="11"/>
          </p:nvPr>
        </p:nvSpPr>
        <p:spPr/>
        <p:txBody>
          <a:bodyPr/>
          <a:lstStyle/>
          <a:p>
            <a:fld id="{6D81ACA2-7C76-492F-803C-FE4217F8E8F6}"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079493-CC38-4E5F-A6E6-8B47C52A6A77}"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1ACA2-7C76-492F-803C-FE4217F8E8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079493-CC38-4E5F-A6E6-8B47C52A6A77}"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1ACA2-7C76-492F-803C-FE4217F8E8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D079493-CC38-4E5F-A6E6-8B47C52A6A77}" type="datetimeFigureOut">
              <a:rPr lang="en-US" smtClean="0"/>
              <a:t>8/23/2017</a:t>
            </a:fld>
            <a:endParaRPr lang="en-US"/>
          </a:p>
        </p:txBody>
      </p:sp>
      <p:sp>
        <p:nvSpPr>
          <p:cNvPr id="15" name="Slide Number Placeholder 14"/>
          <p:cNvSpPr>
            <a:spLocks noGrp="1"/>
          </p:cNvSpPr>
          <p:nvPr>
            <p:ph type="sldNum" sz="quarter" idx="15"/>
          </p:nvPr>
        </p:nvSpPr>
        <p:spPr/>
        <p:txBody>
          <a:bodyPr/>
          <a:lstStyle>
            <a:lvl1pPr algn="ctr">
              <a:defRPr/>
            </a:lvl1pPr>
          </a:lstStyle>
          <a:p>
            <a:fld id="{6D81ACA2-7C76-492F-803C-FE4217F8E8F6}"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D079493-CC38-4E5F-A6E6-8B47C52A6A77}"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1ACA2-7C76-492F-803C-FE4217F8E8F6}"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D079493-CC38-4E5F-A6E6-8B47C52A6A77}"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1ACA2-7C76-492F-803C-FE4217F8E8F6}"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D81ACA2-7C76-492F-803C-FE4217F8E8F6}"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D079493-CC38-4E5F-A6E6-8B47C52A6A77}" type="datetimeFigureOut">
              <a:rPr lang="en-US" smtClean="0"/>
              <a:t>8/23/2017</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D079493-CC38-4E5F-A6E6-8B47C52A6A77}" type="datetimeFigureOut">
              <a:rPr lang="en-US" smtClean="0"/>
              <a:t>8/23/2017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81ACA2-7C76-492F-803C-FE4217F8E8F6}"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079493-CC38-4E5F-A6E6-8B47C52A6A77}" type="datetimeFigureOut">
              <a:rPr lang="en-US" smtClean="0"/>
              <a:t>8/23/2017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81ACA2-7C76-492F-803C-FE4217F8E8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D079493-CC38-4E5F-A6E6-8B47C52A6A77}" type="datetimeFigureOut">
              <a:rPr lang="en-US" smtClean="0"/>
              <a:t>8/23/2017</a:t>
            </a:fld>
            <a:endParaRPr lang="en-US"/>
          </a:p>
        </p:txBody>
      </p:sp>
      <p:sp>
        <p:nvSpPr>
          <p:cNvPr id="9" name="Slide Number Placeholder 8"/>
          <p:cNvSpPr>
            <a:spLocks noGrp="1"/>
          </p:cNvSpPr>
          <p:nvPr>
            <p:ph type="sldNum" sz="quarter" idx="15"/>
          </p:nvPr>
        </p:nvSpPr>
        <p:spPr/>
        <p:txBody>
          <a:bodyPr/>
          <a:lstStyle/>
          <a:p>
            <a:fld id="{6D81ACA2-7C76-492F-803C-FE4217F8E8F6}"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D079493-CC38-4E5F-A6E6-8B47C52A6A77}" type="datetimeFigureOut">
              <a:rPr lang="en-US" smtClean="0"/>
              <a:t>8/23/2017</a:t>
            </a:fld>
            <a:endParaRPr lang="en-US"/>
          </a:p>
        </p:txBody>
      </p:sp>
      <p:sp>
        <p:nvSpPr>
          <p:cNvPr id="9" name="Slide Number Placeholder 8"/>
          <p:cNvSpPr>
            <a:spLocks noGrp="1"/>
          </p:cNvSpPr>
          <p:nvPr>
            <p:ph type="sldNum" sz="quarter" idx="11"/>
          </p:nvPr>
        </p:nvSpPr>
        <p:spPr/>
        <p:txBody>
          <a:bodyPr/>
          <a:lstStyle/>
          <a:p>
            <a:fld id="{6D81ACA2-7C76-492F-803C-FE4217F8E8F6}"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D079493-CC38-4E5F-A6E6-8B47C52A6A77}" type="datetimeFigureOut">
              <a:rPr lang="en-US" smtClean="0"/>
              <a:t>8/23/2017</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D81ACA2-7C76-492F-803C-FE4217F8E8F6}"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Teacher In Service: August 23, 2017</a:t>
            </a:r>
          </a:p>
          <a:p>
            <a:r>
              <a:rPr lang="en-US" dirty="0" smtClean="0"/>
              <a:t>Sandy Michalik</a:t>
            </a:r>
          </a:p>
          <a:p>
            <a:r>
              <a:rPr lang="en-US" dirty="0" smtClean="0"/>
              <a:t>Supervisor of Special Education</a:t>
            </a:r>
          </a:p>
        </p:txBody>
      </p:sp>
      <p:sp>
        <p:nvSpPr>
          <p:cNvPr id="2" name="Title 1"/>
          <p:cNvSpPr>
            <a:spLocks noGrp="1"/>
          </p:cNvSpPr>
          <p:nvPr>
            <p:ph type="ctrTitle"/>
          </p:nvPr>
        </p:nvSpPr>
        <p:spPr/>
        <p:txBody>
          <a:bodyPr/>
          <a:lstStyle/>
          <a:p>
            <a:r>
              <a:rPr lang="en-US" dirty="0" smtClean="0"/>
              <a:t>IEP Primer:</a:t>
            </a:r>
            <a:br>
              <a:rPr lang="en-US" dirty="0" smtClean="0"/>
            </a:br>
            <a:r>
              <a:rPr lang="en-US" dirty="0" smtClean="0"/>
              <a:t>Specially Designed Instruction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does an SDI end up in the IEP?</a:t>
            </a:r>
            <a:endParaRPr lang="en-US" dirty="0"/>
          </a:p>
        </p:txBody>
      </p:sp>
      <p:pic>
        <p:nvPicPr>
          <p:cNvPr id="1026" name="Picture 2" descr="C:\Users\michaliks.PANTHERVALLEY\AppData\Local\Microsoft\Windows\Temporary Internet Files\Content.IE5\GDIDL9Q9\question-marks[1].jpg"/>
          <p:cNvPicPr>
            <a:picLocks noGrp="1" noChangeAspect="1" noChangeArrowheads="1"/>
          </p:cNvPicPr>
          <p:nvPr>
            <p:ph idx="1"/>
          </p:nvPr>
        </p:nvPicPr>
        <p:blipFill>
          <a:blip r:embed="rId2" cstate="print"/>
          <a:srcRect/>
          <a:stretch>
            <a:fillRect/>
          </a:stretch>
        </p:blipFill>
        <p:spPr bwMode="auto">
          <a:xfrm>
            <a:off x="2514600" y="1981200"/>
            <a:ext cx="4524816" cy="339059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The special education teacher who writes the IEP obtains recommended SDI information from:</a:t>
            </a:r>
          </a:p>
          <a:p>
            <a:pPr>
              <a:buNone/>
            </a:pPr>
            <a:endParaRPr lang="en-US" dirty="0" smtClean="0"/>
          </a:p>
          <a:p>
            <a:pPr>
              <a:buNone/>
            </a:pPr>
            <a:r>
              <a:rPr lang="en-US" dirty="0" smtClean="0"/>
              <a:t>The Evaluation Report of Reevaluation Report</a:t>
            </a:r>
          </a:p>
          <a:p>
            <a:pPr>
              <a:buNone/>
            </a:pPr>
            <a:r>
              <a:rPr lang="en-US" dirty="0" smtClean="0"/>
              <a:t>Teachers </a:t>
            </a:r>
          </a:p>
          <a:p>
            <a:pPr>
              <a:buNone/>
            </a:pPr>
            <a:r>
              <a:rPr lang="en-US" dirty="0" smtClean="0"/>
              <a:t>Parent</a:t>
            </a:r>
          </a:p>
          <a:p>
            <a:pPr>
              <a:buNone/>
            </a:pPr>
            <a:r>
              <a:rPr lang="en-US" dirty="0" smtClean="0"/>
              <a:t>Student (if applicable)</a:t>
            </a:r>
          </a:p>
          <a:p>
            <a:pPr>
              <a:buNone/>
            </a:pPr>
            <a:r>
              <a:rPr lang="en-US" dirty="0" smtClean="0"/>
              <a:t>Progress monitoring data</a:t>
            </a:r>
          </a:p>
          <a:p>
            <a:pPr>
              <a:buNone/>
            </a:pPr>
            <a:r>
              <a:rPr lang="en-US" dirty="0" smtClean="0"/>
              <a:t>Constant collaboration</a:t>
            </a:r>
          </a:p>
        </p:txBody>
      </p:sp>
      <p:sp>
        <p:nvSpPr>
          <p:cNvPr id="3" name="Title 2"/>
          <p:cNvSpPr>
            <a:spLocks noGrp="1"/>
          </p:cNvSpPr>
          <p:nvPr>
            <p:ph type="title"/>
          </p:nvPr>
        </p:nvSpPr>
        <p:spPr/>
        <p:txBody>
          <a:bodyPr/>
          <a:lstStyle/>
          <a:p>
            <a:r>
              <a:rPr lang="en-US" dirty="0" smtClean="0"/>
              <a:t>Specially Designed Instruction (SDI)</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r>
              <a:rPr lang="en-US" dirty="0" smtClean="0"/>
              <a:t>The IEP team determines the location and frequency  of each SDI. This should be a team effort.</a:t>
            </a:r>
          </a:p>
          <a:p>
            <a:pPr>
              <a:buNone/>
            </a:pPr>
            <a:endParaRPr lang="en-US" dirty="0" smtClean="0"/>
          </a:p>
          <a:p>
            <a:pPr>
              <a:buNone/>
            </a:pPr>
            <a:r>
              <a:rPr lang="en-US" dirty="0" smtClean="0"/>
              <a:t>Do not list “daily” as a frequency.</a:t>
            </a:r>
          </a:p>
          <a:p>
            <a:pPr>
              <a:buNone/>
            </a:pPr>
            <a:endParaRPr lang="en-US" dirty="0" smtClean="0"/>
          </a:p>
          <a:p>
            <a:pPr>
              <a:buNone/>
            </a:pPr>
            <a:r>
              <a:rPr lang="en-US" dirty="0" smtClean="0"/>
              <a:t>Do not list “school” as a location.</a:t>
            </a:r>
            <a:endParaRPr lang="en-US" dirty="0"/>
          </a:p>
        </p:txBody>
      </p:sp>
      <p:sp>
        <p:nvSpPr>
          <p:cNvPr id="3" name="Title 2"/>
          <p:cNvSpPr>
            <a:spLocks noGrp="1"/>
          </p:cNvSpPr>
          <p:nvPr>
            <p:ph type="title"/>
          </p:nvPr>
        </p:nvSpPr>
        <p:spPr/>
        <p:txBody>
          <a:bodyPr/>
          <a:lstStyle/>
          <a:p>
            <a:r>
              <a:rPr lang="en-US" dirty="0" smtClean="0"/>
              <a:t>Specially Designed Instruction (SDI)</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Jacob’s previous IEP listed “tests orally read” as an SDI. Although Jacob no longer uses this accommodation, the IEP team decided to keep that SDI, in case Jacob would ever need that level of support in the future. </a:t>
            </a:r>
          </a:p>
          <a:p>
            <a:pPr>
              <a:buNone/>
            </a:pPr>
            <a:endParaRPr lang="en-US" dirty="0" smtClean="0"/>
          </a:p>
          <a:p>
            <a:pPr>
              <a:buNone/>
            </a:pPr>
            <a:r>
              <a:rPr lang="en-US" dirty="0" smtClean="0"/>
              <a:t>This was a good idea…</a:t>
            </a:r>
          </a:p>
          <a:p>
            <a:pPr>
              <a:buFont typeface="Wingdings" pitchFamily="2" charset="2"/>
              <a:buChar char="q"/>
            </a:pPr>
            <a:r>
              <a:rPr lang="en-US" dirty="0" smtClean="0"/>
              <a:t>True</a:t>
            </a:r>
          </a:p>
          <a:p>
            <a:pPr>
              <a:buFont typeface="Wingdings" pitchFamily="2" charset="2"/>
              <a:buChar char="q"/>
            </a:pPr>
            <a:r>
              <a:rPr lang="en-US" dirty="0" smtClean="0"/>
              <a:t>False</a:t>
            </a:r>
          </a:p>
          <a:p>
            <a:pPr>
              <a:buNone/>
            </a:pPr>
            <a:endParaRPr lang="en-US" dirty="0">
              <a:latin typeface="Wingdings" pitchFamily="2" charset="2"/>
            </a:endParaRPr>
          </a:p>
        </p:txBody>
      </p:sp>
      <p:sp>
        <p:nvSpPr>
          <p:cNvPr id="3" name="Title 2"/>
          <p:cNvSpPr>
            <a:spLocks noGrp="1"/>
          </p:cNvSpPr>
          <p:nvPr>
            <p:ph type="title"/>
          </p:nvPr>
        </p:nvSpPr>
        <p:spPr/>
        <p:txBody>
          <a:bodyPr/>
          <a:lstStyle/>
          <a:p>
            <a:r>
              <a:rPr lang="en-US" dirty="0" smtClean="0"/>
              <a:t>True or False?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lgn="ctr">
              <a:buNone/>
            </a:pPr>
            <a:r>
              <a:rPr lang="en-US" sz="6000" dirty="0" smtClean="0"/>
              <a:t>False</a:t>
            </a:r>
          </a:p>
          <a:p>
            <a:pPr algn="ctr">
              <a:buNone/>
            </a:pPr>
            <a:endParaRPr lang="en-US" sz="6000" dirty="0" smtClean="0"/>
          </a:p>
          <a:p>
            <a:pPr algn="ctr">
              <a:buNone/>
            </a:pPr>
            <a:r>
              <a:rPr lang="en-US" sz="2800" i="1" dirty="0" smtClean="0"/>
              <a:t>The IEP is out of compliance if an SDI is listed, but not followed.</a:t>
            </a:r>
            <a:endParaRPr lang="en-US" sz="2800" i="1" dirty="0"/>
          </a:p>
        </p:txBody>
      </p:sp>
      <p:sp>
        <p:nvSpPr>
          <p:cNvPr id="3" name="Title 2"/>
          <p:cNvSpPr>
            <a:spLocks noGrp="1"/>
          </p:cNvSpPr>
          <p:nvPr>
            <p:ph type="title"/>
          </p:nvPr>
        </p:nvSpPr>
        <p:spPr/>
        <p:txBody>
          <a:bodyPr/>
          <a:lstStyle/>
          <a:p>
            <a:r>
              <a:rPr lang="en-US" dirty="0" smtClean="0"/>
              <a:t>True or False?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During an IEP meeting, the parent requests a specific SDI to be added. The professional team (teachers, guidance counselor, principal) determines that the suggested SDI is not necessary, and would be providing the student with too much support. However, that specific SDI must listed in the IEP, because of the parent request. </a:t>
            </a:r>
          </a:p>
          <a:p>
            <a:pPr>
              <a:buNone/>
            </a:pPr>
            <a:endParaRPr lang="en-US" dirty="0" smtClean="0"/>
          </a:p>
          <a:p>
            <a:pPr>
              <a:buFont typeface="Wingdings" pitchFamily="2" charset="2"/>
              <a:buChar char="q"/>
            </a:pPr>
            <a:r>
              <a:rPr lang="en-US" dirty="0" smtClean="0"/>
              <a:t>True</a:t>
            </a:r>
          </a:p>
          <a:p>
            <a:pPr>
              <a:buFont typeface="Wingdings" pitchFamily="2" charset="2"/>
              <a:buChar char="q"/>
            </a:pPr>
            <a:r>
              <a:rPr lang="en-US" dirty="0" smtClean="0"/>
              <a:t>False</a:t>
            </a:r>
            <a:endParaRPr lang="en-US" dirty="0"/>
          </a:p>
        </p:txBody>
      </p:sp>
      <p:sp>
        <p:nvSpPr>
          <p:cNvPr id="3" name="Title 2"/>
          <p:cNvSpPr>
            <a:spLocks noGrp="1"/>
          </p:cNvSpPr>
          <p:nvPr>
            <p:ph type="title"/>
          </p:nvPr>
        </p:nvSpPr>
        <p:spPr/>
        <p:txBody>
          <a:bodyPr/>
          <a:lstStyle/>
          <a:p>
            <a:r>
              <a:rPr lang="en-US" dirty="0" smtClean="0"/>
              <a:t>True or False?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sz="6000" dirty="0" smtClean="0"/>
          </a:p>
          <a:p>
            <a:pPr algn="ctr">
              <a:buNone/>
            </a:pPr>
            <a:r>
              <a:rPr lang="en-US" sz="6000" dirty="0" smtClean="0"/>
              <a:t>False</a:t>
            </a:r>
          </a:p>
          <a:p>
            <a:pPr algn="ctr">
              <a:buNone/>
            </a:pPr>
            <a:endParaRPr lang="en-US" sz="6000" dirty="0" smtClean="0"/>
          </a:p>
          <a:p>
            <a:pPr algn="ctr">
              <a:buNone/>
            </a:pPr>
            <a:r>
              <a:rPr lang="en-US" sz="2800" i="1" dirty="0" smtClean="0"/>
              <a:t>The content of the IEP must be a team decision.</a:t>
            </a:r>
          </a:p>
          <a:p>
            <a:pPr algn="ctr">
              <a:buNone/>
            </a:pPr>
            <a:endParaRPr lang="en-US" sz="6000" dirty="0"/>
          </a:p>
        </p:txBody>
      </p:sp>
      <p:sp>
        <p:nvSpPr>
          <p:cNvPr id="3" name="Title 2"/>
          <p:cNvSpPr>
            <a:spLocks noGrp="1"/>
          </p:cNvSpPr>
          <p:nvPr>
            <p:ph type="title"/>
          </p:nvPr>
        </p:nvSpPr>
        <p:spPr/>
        <p:txBody>
          <a:bodyPr/>
          <a:lstStyle/>
          <a:p>
            <a:r>
              <a:rPr lang="en-US" dirty="0" smtClean="0"/>
              <a:t>True or False?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How does a teacher know what SDIs a special education student has?</a:t>
            </a:r>
          </a:p>
          <a:p>
            <a:pPr>
              <a:buNone/>
            </a:pPr>
            <a:endParaRPr lang="en-US" dirty="0" smtClean="0"/>
          </a:p>
          <a:p>
            <a:pPr>
              <a:buNone/>
            </a:pPr>
            <a:endParaRPr lang="en-US" b="1" dirty="0" smtClean="0"/>
          </a:p>
          <a:p>
            <a:pPr>
              <a:buNone/>
            </a:pPr>
            <a:r>
              <a:rPr lang="en-US" b="1" dirty="0" smtClean="0"/>
              <a:t>The special education teacher who case manages the student is responsible for providing a list of SDIs and thoroughly explaining them for understandability.</a:t>
            </a:r>
          </a:p>
          <a:p>
            <a:pPr>
              <a:buNone/>
            </a:pPr>
            <a:endParaRPr lang="en-US" dirty="0" smtClean="0"/>
          </a:p>
          <a:p>
            <a:pPr>
              <a:buNone/>
            </a:pPr>
            <a:r>
              <a:rPr lang="en-US" b="1" dirty="0" smtClean="0"/>
              <a:t>A new list is provided with each new IEP.</a:t>
            </a:r>
            <a:endParaRPr lang="en-US" b="1" dirty="0"/>
          </a:p>
        </p:txBody>
      </p:sp>
      <p:sp>
        <p:nvSpPr>
          <p:cNvPr id="3" name="Title 2"/>
          <p:cNvSpPr>
            <a:spLocks noGrp="1"/>
          </p:cNvSpPr>
          <p:nvPr>
            <p:ph type="title"/>
          </p:nvPr>
        </p:nvSpPr>
        <p:spPr/>
        <p:txBody>
          <a:bodyPr>
            <a:normAutofit fontScale="90000"/>
          </a:bodyPr>
          <a:lstStyle/>
          <a:p>
            <a:r>
              <a:rPr lang="en-US" dirty="0" smtClean="0"/>
              <a:t>SDIs and the Regular Education Teacher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What does a teacher do if he/she feels the SDI cannot easily be delivered in the classroom, or if the teacher disagrees with the SDI?</a:t>
            </a:r>
          </a:p>
          <a:p>
            <a:pPr>
              <a:buNone/>
            </a:pPr>
            <a:endParaRPr lang="en-US" dirty="0" smtClean="0"/>
          </a:p>
          <a:p>
            <a:pPr>
              <a:buNone/>
            </a:pPr>
            <a:endParaRPr lang="en-US" dirty="0" smtClean="0"/>
          </a:p>
          <a:p>
            <a:pPr>
              <a:buNone/>
            </a:pPr>
            <a:endParaRPr lang="en-US" dirty="0" smtClean="0"/>
          </a:p>
          <a:p>
            <a:pPr>
              <a:buNone/>
            </a:pPr>
            <a:r>
              <a:rPr lang="en-US" b="1" dirty="0" smtClean="0"/>
              <a:t>Consult with the special education teacher (case manager) and discuss the situation. In some cases, the IEP may require a revision.</a:t>
            </a:r>
            <a:endParaRPr lang="en-US" b="1" dirty="0"/>
          </a:p>
        </p:txBody>
      </p:sp>
      <p:sp>
        <p:nvSpPr>
          <p:cNvPr id="3" name="Title 2"/>
          <p:cNvSpPr>
            <a:spLocks noGrp="1"/>
          </p:cNvSpPr>
          <p:nvPr>
            <p:ph type="title"/>
          </p:nvPr>
        </p:nvSpPr>
        <p:spPr/>
        <p:txBody>
          <a:bodyPr>
            <a:normAutofit fontScale="90000"/>
          </a:bodyPr>
          <a:lstStyle/>
          <a:p>
            <a:r>
              <a:rPr lang="en-US" dirty="0" smtClean="0"/>
              <a:t>SDIs and the Regular Education Teacher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dirty="0" smtClean="0"/>
              <a:t>How can a general education teacher ensure that each special education student’s SDIs are being followed:</a:t>
            </a:r>
          </a:p>
          <a:p>
            <a:pPr>
              <a:buNone/>
            </a:pPr>
            <a:endParaRPr lang="en-US" dirty="0" smtClean="0"/>
          </a:p>
          <a:p>
            <a:pPr>
              <a:buNone/>
            </a:pPr>
            <a:endParaRPr lang="en-US" sz="2400" b="1" dirty="0" smtClean="0"/>
          </a:p>
          <a:p>
            <a:pPr>
              <a:buNone/>
            </a:pPr>
            <a:r>
              <a:rPr lang="en-US" sz="2400" b="1" dirty="0" smtClean="0"/>
              <a:t>Retain each SDI list, keep it accessible, and periodically review it</a:t>
            </a:r>
          </a:p>
          <a:p>
            <a:pPr>
              <a:buNone/>
            </a:pPr>
            <a:r>
              <a:rPr lang="en-US" sz="2400" b="1" dirty="0" smtClean="0"/>
              <a:t>Maintain regular consultation with the special education teacher</a:t>
            </a:r>
          </a:p>
          <a:p>
            <a:pPr>
              <a:buNone/>
            </a:pPr>
            <a:r>
              <a:rPr lang="en-US" sz="2400" b="1" dirty="0" smtClean="0"/>
              <a:t>Make note of how successful the student is in your classroom</a:t>
            </a:r>
          </a:p>
          <a:p>
            <a:pPr>
              <a:buNone/>
            </a:pPr>
            <a:r>
              <a:rPr lang="en-US" sz="2400" b="1" dirty="0" smtClean="0"/>
              <a:t>Use paraeducator assistance</a:t>
            </a:r>
          </a:p>
          <a:p>
            <a:pPr>
              <a:buNone/>
            </a:pPr>
            <a:r>
              <a:rPr lang="en-US" sz="2400" b="1" dirty="0" smtClean="0"/>
              <a:t>Keep SDI information in your substitute plans</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SDIs and the Regular Education Teacher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pPr>
              <a:buNone/>
            </a:pPr>
            <a:r>
              <a:rPr lang="en-US" sz="4000" dirty="0" smtClean="0"/>
              <a:t>SDIs include adaptations, accommodations, or modifications, as appropriate.</a:t>
            </a:r>
          </a:p>
          <a:p>
            <a:pPr>
              <a:buNone/>
            </a:pPr>
            <a:endParaRPr lang="en-US" dirty="0"/>
          </a:p>
        </p:txBody>
      </p:sp>
      <p:sp>
        <p:nvSpPr>
          <p:cNvPr id="3" name="Title 2"/>
          <p:cNvSpPr>
            <a:spLocks noGrp="1"/>
          </p:cNvSpPr>
          <p:nvPr>
            <p:ph type="title"/>
          </p:nvPr>
        </p:nvSpPr>
        <p:spPr/>
        <p:txBody>
          <a:bodyPr/>
          <a:lstStyle/>
          <a:p>
            <a:r>
              <a:rPr lang="en-US" dirty="0" smtClean="0"/>
              <a:t>Specially Designed Instruction (SDI)</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4000" dirty="0" smtClean="0"/>
              <a:t>Remember:</a:t>
            </a:r>
          </a:p>
          <a:p>
            <a:pPr>
              <a:buNone/>
            </a:pPr>
            <a:endParaRPr lang="en-US" dirty="0" smtClean="0"/>
          </a:p>
          <a:p>
            <a:pPr>
              <a:buNone/>
            </a:pPr>
            <a:r>
              <a:rPr lang="en-US" dirty="0" smtClean="0"/>
              <a:t>Be mindful of semester, marking period, and cycle changes</a:t>
            </a:r>
          </a:p>
          <a:p>
            <a:pPr>
              <a:buNone/>
            </a:pPr>
            <a:endParaRPr lang="en-US" dirty="0" smtClean="0"/>
          </a:p>
          <a:p>
            <a:pPr>
              <a:buNone/>
            </a:pPr>
            <a:r>
              <a:rPr lang="en-US" dirty="0" smtClean="0"/>
              <a:t>Be sure that you are following the frequency</a:t>
            </a:r>
          </a:p>
          <a:p>
            <a:pPr>
              <a:buNone/>
            </a:pPr>
            <a:endParaRPr lang="en-US" dirty="0" smtClean="0"/>
          </a:p>
          <a:p>
            <a:pPr>
              <a:buNone/>
            </a:pPr>
            <a:r>
              <a:rPr lang="en-US" dirty="0" smtClean="0"/>
              <a:t>You are not “asking” students to follow the plan</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SDIs and the Regular Education Teacher</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The Gaskin Settlement added </a:t>
            </a:r>
            <a:r>
              <a:rPr lang="en-US" u="sng" dirty="0" smtClean="0"/>
              <a:t>Questions for the IEP Team</a:t>
            </a:r>
            <a:r>
              <a:rPr lang="en-US" dirty="0" smtClean="0"/>
              <a:t> in the form of outlining </a:t>
            </a:r>
            <a:r>
              <a:rPr lang="en-US" i="1" dirty="0" smtClean="0"/>
              <a:t>Supplementary Aids and Services.</a:t>
            </a:r>
            <a:endParaRPr lang="en-US" dirty="0" smtClean="0"/>
          </a:p>
          <a:p>
            <a:pPr>
              <a:buNone/>
            </a:pPr>
            <a:endParaRPr lang="en-US" dirty="0" smtClean="0"/>
          </a:p>
          <a:p>
            <a:pPr>
              <a:buNone/>
            </a:pPr>
            <a:r>
              <a:rPr lang="en-US" dirty="0" smtClean="0"/>
              <a:t>This is to guarantee the parent that the student participates, to the maximum extent appropriate, in the general education setting.</a:t>
            </a:r>
          </a:p>
          <a:p>
            <a:pPr>
              <a:buNone/>
            </a:pPr>
            <a:endParaRPr lang="en-US" dirty="0" smtClean="0"/>
          </a:p>
          <a:p>
            <a:pPr>
              <a:buNone/>
            </a:pPr>
            <a:r>
              <a:rPr lang="en-US" dirty="0" smtClean="0"/>
              <a:t>In essence, IEP Section VII requires the IEP team to review the SDIs that were discussed.</a:t>
            </a:r>
            <a:endParaRPr lang="en-US" dirty="0"/>
          </a:p>
        </p:txBody>
      </p:sp>
      <p:sp>
        <p:nvSpPr>
          <p:cNvPr id="3" name="Title 2"/>
          <p:cNvSpPr>
            <a:spLocks noGrp="1"/>
          </p:cNvSpPr>
          <p:nvPr>
            <p:ph type="title"/>
          </p:nvPr>
        </p:nvSpPr>
        <p:spPr/>
        <p:txBody>
          <a:bodyPr>
            <a:normAutofit fontScale="90000"/>
          </a:bodyPr>
          <a:lstStyle/>
          <a:p>
            <a:r>
              <a:rPr lang="en-US" dirty="0" smtClean="0"/>
              <a:t>And if things weren’t stressful enough…</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dirty="0" smtClean="0"/>
              <a:t>1. What supplementary aids and services were considered? What supplementary aids and services were rejected? Explain why the supplementary aids and services will or will not enable the student to make progress on the goals and objectives (if applicable) in this IEP in the general education class. </a:t>
            </a:r>
          </a:p>
          <a:p>
            <a:pPr>
              <a:buNone/>
            </a:pPr>
            <a:endParaRPr lang="en-US" dirty="0" smtClean="0"/>
          </a:p>
          <a:p>
            <a:pPr>
              <a:buNone/>
            </a:pPr>
            <a:r>
              <a:rPr lang="en-US" dirty="0" smtClean="0"/>
              <a:t>2. What benefits are provided in the general education class with supplementary aids and services versus the benefits provided in the special education class? </a:t>
            </a:r>
          </a:p>
          <a:p>
            <a:pPr>
              <a:buNone/>
            </a:pPr>
            <a:endParaRPr lang="en-US" dirty="0" smtClean="0"/>
          </a:p>
          <a:p>
            <a:pPr>
              <a:buNone/>
            </a:pPr>
            <a:r>
              <a:rPr lang="en-US" dirty="0" smtClean="0"/>
              <a:t>3. What potentially beneficial effects and/or harmful effects might be expected on the student with disabilities or the other students in the class, even with supplementary aids and services? </a:t>
            </a:r>
          </a:p>
          <a:p>
            <a:pPr>
              <a:buNone/>
            </a:pPr>
            <a:endParaRPr lang="en-US" dirty="0" smtClean="0"/>
          </a:p>
          <a:p>
            <a:pPr>
              <a:buNone/>
            </a:pPr>
            <a:r>
              <a:rPr lang="en-US" dirty="0" smtClean="0"/>
              <a:t>4. To what extent, if any, will the student participate with nondisabled peers in extracurricular activities or other nonacademic activities? </a:t>
            </a:r>
          </a:p>
          <a:p>
            <a:pPr>
              <a:buNone/>
            </a:pPr>
            <a:endParaRPr lang="en-US" dirty="0"/>
          </a:p>
        </p:txBody>
      </p:sp>
      <p:sp>
        <p:nvSpPr>
          <p:cNvPr id="3" name="Title 2"/>
          <p:cNvSpPr>
            <a:spLocks noGrp="1"/>
          </p:cNvSpPr>
          <p:nvPr>
            <p:ph type="title"/>
          </p:nvPr>
        </p:nvSpPr>
        <p:spPr/>
        <p:txBody>
          <a:bodyPr/>
          <a:lstStyle/>
          <a:p>
            <a:r>
              <a:rPr lang="en-US" dirty="0" smtClean="0"/>
              <a:t>Supplementary Aids and Services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endParaRPr lang="en-US" dirty="0" smtClean="0"/>
          </a:p>
          <a:p>
            <a:pPr>
              <a:buNone/>
            </a:pPr>
            <a:r>
              <a:rPr lang="en-US" dirty="0" smtClean="0"/>
              <a:t>Please participate in the IEP meeting. Your presence is </a:t>
            </a:r>
            <a:r>
              <a:rPr lang="en-US" u="sng" dirty="0" smtClean="0"/>
              <a:t>valued</a:t>
            </a:r>
            <a:r>
              <a:rPr lang="en-US" dirty="0" smtClean="0"/>
              <a:t>. Please be respectfully open and honest.</a:t>
            </a:r>
          </a:p>
          <a:p>
            <a:pPr>
              <a:buNone/>
            </a:pPr>
            <a:endParaRPr lang="en-US" dirty="0" smtClean="0"/>
          </a:p>
          <a:p>
            <a:pPr>
              <a:buNone/>
            </a:pPr>
            <a:r>
              <a:rPr lang="en-US" dirty="0" smtClean="0"/>
              <a:t>Please call or email with any questions.</a:t>
            </a:r>
          </a:p>
          <a:p>
            <a:pPr>
              <a:buNone/>
            </a:pPr>
            <a:endParaRPr lang="en-US" dirty="0" smtClean="0"/>
          </a:p>
          <a:p>
            <a:pPr>
              <a:buNone/>
            </a:pPr>
            <a:r>
              <a:rPr lang="en-US" dirty="0" smtClean="0"/>
              <a:t>Please always provide your input and perspective.</a:t>
            </a:r>
          </a:p>
          <a:p>
            <a:pPr>
              <a:buNone/>
            </a:pPr>
            <a:endParaRPr lang="en-US" dirty="0" smtClean="0"/>
          </a:p>
          <a:p>
            <a:pPr>
              <a:buNone/>
            </a:pPr>
            <a:r>
              <a:rPr lang="en-US" dirty="0" smtClean="0"/>
              <a:t>Please comply with the IEP and request assistance and clarification when needed.</a:t>
            </a:r>
          </a:p>
          <a:p>
            <a:pPr>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Requests from your Special Education Supervisor</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lgn="ctr">
              <a:buNone/>
            </a:pPr>
            <a:r>
              <a:rPr lang="en-US" sz="3600" dirty="0" smtClean="0"/>
              <a:t>Additional questions</a:t>
            </a:r>
          </a:p>
          <a:p>
            <a:pPr algn="ctr">
              <a:buNone/>
            </a:pPr>
            <a:r>
              <a:rPr lang="en-US" sz="3600" dirty="0" smtClean="0"/>
              <a:t>Or </a:t>
            </a:r>
          </a:p>
          <a:p>
            <a:pPr algn="ctr">
              <a:buNone/>
            </a:pPr>
            <a:r>
              <a:rPr lang="en-US" sz="3600" dirty="0" smtClean="0"/>
              <a:t>Comments for improvement</a:t>
            </a:r>
          </a:p>
        </p:txBody>
      </p:sp>
      <p:sp>
        <p:nvSpPr>
          <p:cNvPr id="3" name="Title 2"/>
          <p:cNvSpPr>
            <a:spLocks noGrp="1"/>
          </p:cNvSpPr>
          <p:nvPr>
            <p:ph type="title"/>
          </p:nvPr>
        </p:nvSpPr>
        <p:spPr/>
        <p:txBody>
          <a:bodyPr/>
          <a:lstStyle/>
          <a:p>
            <a:r>
              <a:rPr lang="en-US" dirty="0" smtClean="0"/>
              <a:t>Supplementary Aids and Services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r>
              <a:rPr lang="en-US" dirty="0" smtClean="0"/>
              <a:t>These are identified services and supports to enable students with disabilities to participate and succeed in the academic setting.</a:t>
            </a:r>
          </a:p>
          <a:p>
            <a:pPr>
              <a:buNone/>
            </a:pPr>
            <a:endParaRPr lang="en-US" dirty="0" smtClean="0"/>
          </a:p>
          <a:p>
            <a:pPr>
              <a:buNone/>
            </a:pPr>
            <a:r>
              <a:rPr lang="en-US" dirty="0" smtClean="0"/>
              <a:t>The SDIs listed the location, frequency, projected beginning date, and anticipated duration.</a:t>
            </a:r>
          </a:p>
          <a:p>
            <a:pPr>
              <a:buNone/>
            </a:pPr>
            <a:endParaRPr lang="en-US" dirty="0"/>
          </a:p>
        </p:txBody>
      </p:sp>
      <p:sp>
        <p:nvSpPr>
          <p:cNvPr id="3" name="Title 2"/>
          <p:cNvSpPr>
            <a:spLocks noGrp="1"/>
          </p:cNvSpPr>
          <p:nvPr>
            <p:ph type="title"/>
          </p:nvPr>
        </p:nvSpPr>
        <p:spPr/>
        <p:txBody>
          <a:bodyPr/>
          <a:lstStyle/>
          <a:p>
            <a:r>
              <a:rPr lang="en-US" dirty="0" smtClean="0"/>
              <a:t>Specially Designed Instruction (SDI)</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r>
              <a:rPr lang="en-US" dirty="0" smtClean="0"/>
              <a:t>While they sound similar, they serve different purposes. Accommodations change </a:t>
            </a:r>
            <a:r>
              <a:rPr lang="en-US" i="1" dirty="0" smtClean="0"/>
              <a:t>how</a:t>
            </a:r>
            <a:r>
              <a:rPr lang="en-US" dirty="0" smtClean="0"/>
              <a:t> a student learns the material. </a:t>
            </a:r>
          </a:p>
          <a:p>
            <a:pPr>
              <a:buNone/>
            </a:pPr>
            <a:endParaRPr lang="en-US" dirty="0" smtClean="0"/>
          </a:p>
          <a:p>
            <a:pPr>
              <a:buNone/>
            </a:pPr>
            <a:r>
              <a:rPr lang="en-US" dirty="0" smtClean="0"/>
              <a:t>A modification changes </a:t>
            </a:r>
            <a:r>
              <a:rPr lang="en-US" i="1" dirty="0" smtClean="0"/>
              <a:t>what</a:t>
            </a:r>
            <a:r>
              <a:rPr lang="en-US" dirty="0" smtClean="0"/>
              <a:t> a student is taught or expected to learn.</a:t>
            </a:r>
            <a:endParaRPr lang="en-US" dirty="0"/>
          </a:p>
        </p:txBody>
      </p:sp>
      <p:sp>
        <p:nvSpPr>
          <p:cNvPr id="3" name="Title 2"/>
          <p:cNvSpPr>
            <a:spLocks noGrp="1"/>
          </p:cNvSpPr>
          <p:nvPr>
            <p:ph type="title"/>
          </p:nvPr>
        </p:nvSpPr>
        <p:spPr/>
        <p:txBody>
          <a:bodyPr/>
          <a:lstStyle/>
          <a:p>
            <a:r>
              <a:rPr lang="en-US" dirty="0" smtClean="0"/>
              <a:t>Accommodations and Modifications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u="sng" dirty="0" smtClean="0"/>
              <a:t>Accommodation</a:t>
            </a:r>
            <a:r>
              <a:rPr lang="en-US" dirty="0" smtClean="0"/>
              <a:t> – an adjustment to an activity or setting that removes a barrier presented by a disability so that students may have </a:t>
            </a:r>
            <a:r>
              <a:rPr lang="en-US" b="1" dirty="0" smtClean="0"/>
              <a:t>equal</a:t>
            </a:r>
            <a:r>
              <a:rPr lang="en-US" dirty="0" smtClean="0"/>
              <a:t> access to the same opportunities available to students without  disabilities. </a:t>
            </a:r>
          </a:p>
          <a:p>
            <a:pPr>
              <a:buNone/>
            </a:pPr>
            <a:endParaRPr lang="en-US" dirty="0" smtClean="0"/>
          </a:p>
          <a:p>
            <a:pPr>
              <a:buNone/>
            </a:pPr>
            <a:r>
              <a:rPr lang="en-US" dirty="0" smtClean="0"/>
              <a:t>An accommodation should not alter the essential purpose of the assignment, but provide an alternate way of teaching or testing.</a:t>
            </a:r>
          </a:p>
          <a:p>
            <a:pPr>
              <a:buNone/>
            </a:pPr>
            <a:endParaRPr lang="en-US" dirty="0"/>
          </a:p>
        </p:txBody>
      </p:sp>
      <p:sp>
        <p:nvSpPr>
          <p:cNvPr id="3" name="Title 2"/>
          <p:cNvSpPr>
            <a:spLocks noGrp="1"/>
          </p:cNvSpPr>
          <p:nvPr>
            <p:ph type="title"/>
          </p:nvPr>
        </p:nvSpPr>
        <p:spPr/>
        <p:txBody>
          <a:bodyPr/>
          <a:lstStyle/>
          <a:p>
            <a:pPr algn="ctr"/>
            <a:r>
              <a:rPr lang="en-US" dirty="0" smtClean="0"/>
              <a:t>Accommodation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Some commonly used accommodations are as follows:</a:t>
            </a:r>
          </a:p>
          <a:p>
            <a:pPr>
              <a:buNone/>
            </a:pPr>
            <a:r>
              <a:rPr lang="en-US" dirty="0" smtClean="0"/>
              <a:t>Allow for extra time</a:t>
            </a:r>
          </a:p>
          <a:p>
            <a:pPr>
              <a:buNone/>
            </a:pPr>
            <a:r>
              <a:rPr lang="en-US" dirty="0" smtClean="0"/>
              <a:t>Directions orally read</a:t>
            </a:r>
          </a:p>
          <a:p>
            <a:pPr>
              <a:buNone/>
            </a:pPr>
            <a:r>
              <a:rPr lang="en-US" dirty="0" smtClean="0"/>
              <a:t>Repetition of directions</a:t>
            </a:r>
          </a:p>
          <a:p>
            <a:pPr>
              <a:buNone/>
            </a:pPr>
            <a:r>
              <a:rPr lang="en-US" dirty="0" smtClean="0"/>
              <a:t>Testing in a small group setting</a:t>
            </a:r>
          </a:p>
          <a:p>
            <a:pPr>
              <a:buNone/>
            </a:pPr>
            <a:r>
              <a:rPr lang="en-US" dirty="0" smtClean="0"/>
              <a:t>Proximity control</a:t>
            </a:r>
          </a:p>
          <a:p>
            <a:pPr>
              <a:buNone/>
            </a:pPr>
            <a:r>
              <a:rPr lang="en-US" dirty="0" smtClean="0"/>
              <a:t>Tests orally read</a:t>
            </a:r>
          </a:p>
          <a:p>
            <a:pPr>
              <a:buNone/>
            </a:pPr>
            <a:r>
              <a:rPr lang="en-US" dirty="0" smtClean="0"/>
              <a:t>Break assignments into smaller, more manageable parts</a:t>
            </a:r>
          </a:p>
          <a:p>
            <a:pPr>
              <a:buNone/>
            </a:pPr>
            <a:r>
              <a:rPr lang="en-US" dirty="0" smtClean="0"/>
              <a:t>Oral response</a:t>
            </a:r>
          </a:p>
          <a:p>
            <a:pPr>
              <a:buNone/>
            </a:pPr>
            <a:r>
              <a:rPr lang="en-US" dirty="0" smtClean="0"/>
              <a:t>No penalty for misspelled words (exclude spelling tests)</a:t>
            </a:r>
            <a:endParaRPr lang="en-US" dirty="0"/>
          </a:p>
        </p:txBody>
      </p:sp>
      <p:sp>
        <p:nvSpPr>
          <p:cNvPr id="3" name="Title 2"/>
          <p:cNvSpPr>
            <a:spLocks noGrp="1"/>
          </p:cNvSpPr>
          <p:nvPr>
            <p:ph type="title"/>
          </p:nvPr>
        </p:nvSpPr>
        <p:spPr/>
        <p:txBody>
          <a:bodyPr/>
          <a:lstStyle/>
          <a:p>
            <a:pPr algn="ctr"/>
            <a:r>
              <a:rPr lang="en-US" dirty="0" smtClean="0"/>
              <a:t>Accommodation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u="sng" dirty="0" smtClean="0"/>
              <a:t>Modification</a:t>
            </a:r>
            <a:r>
              <a:rPr lang="en-US" dirty="0" smtClean="0"/>
              <a:t> - Individualized changes, or alterations, made to the content and performance expectations for students</a:t>
            </a:r>
          </a:p>
          <a:p>
            <a:pPr>
              <a:buNone/>
            </a:pPr>
            <a:endParaRPr lang="en-US" dirty="0" smtClean="0"/>
          </a:p>
          <a:p>
            <a:r>
              <a:rPr lang="en-US" b="1" dirty="0" smtClean="0"/>
              <a:t>Quantity</a:t>
            </a:r>
            <a:br>
              <a:rPr lang="en-US" b="1" dirty="0" smtClean="0"/>
            </a:br>
            <a:r>
              <a:rPr lang="en-US" dirty="0" smtClean="0"/>
              <a:t>Modify the number of items that the child is expected to learn or complete </a:t>
            </a:r>
          </a:p>
          <a:p>
            <a:r>
              <a:rPr lang="en-US" b="1" dirty="0" smtClean="0"/>
              <a:t>Output</a:t>
            </a:r>
            <a:br>
              <a:rPr lang="en-US" b="1" dirty="0" smtClean="0"/>
            </a:br>
            <a:r>
              <a:rPr lang="en-US" dirty="0" smtClean="0"/>
              <a:t>How a student responds to instruction</a:t>
            </a:r>
          </a:p>
          <a:p>
            <a:r>
              <a:rPr lang="en-US" b="1" dirty="0" smtClean="0"/>
              <a:t>Alternate Goals</a:t>
            </a:r>
            <a:endParaRPr lang="en-US" u="sng" dirty="0"/>
          </a:p>
        </p:txBody>
      </p:sp>
      <p:sp>
        <p:nvSpPr>
          <p:cNvPr id="3" name="Title 2"/>
          <p:cNvSpPr>
            <a:spLocks noGrp="1"/>
          </p:cNvSpPr>
          <p:nvPr>
            <p:ph type="title"/>
          </p:nvPr>
        </p:nvSpPr>
        <p:spPr/>
        <p:txBody>
          <a:bodyPr/>
          <a:lstStyle/>
          <a:p>
            <a:pPr algn="ctr"/>
            <a:r>
              <a:rPr lang="en-US" dirty="0" smtClean="0"/>
              <a:t>Modification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Some commonly used modifications are as follows:</a:t>
            </a:r>
          </a:p>
          <a:p>
            <a:pPr>
              <a:buNone/>
            </a:pPr>
            <a:endParaRPr lang="en-US" dirty="0" smtClean="0"/>
          </a:p>
          <a:p>
            <a:pPr>
              <a:buNone/>
            </a:pPr>
            <a:r>
              <a:rPr lang="en-US" dirty="0" smtClean="0"/>
              <a:t>Modify the environment by reducing visual distractions</a:t>
            </a:r>
          </a:p>
          <a:p>
            <a:pPr>
              <a:buNone/>
            </a:pPr>
            <a:r>
              <a:rPr lang="en-US" dirty="0" smtClean="0"/>
              <a:t>Modify the pace by substituting assignments</a:t>
            </a:r>
          </a:p>
          <a:p>
            <a:pPr>
              <a:buNone/>
            </a:pPr>
            <a:r>
              <a:rPr lang="en-US" dirty="0" smtClean="0"/>
              <a:t>Use multi-sensory approach to presenting material</a:t>
            </a:r>
          </a:p>
          <a:p>
            <a:pPr>
              <a:buNone/>
            </a:pPr>
            <a:r>
              <a:rPr lang="en-US" dirty="0" smtClean="0"/>
              <a:t>Organize test from easy to difficult</a:t>
            </a:r>
          </a:p>
          <a:p>
            <a:pPr>
              <a:buNone/>
            </a:pPr>
            <a:r>
              <a:rPr lang="en-US" dirty="0" smtClean="0"/>
              <a:t>Study carrel</a:t>
            </a:r>
          </a:p>
          <a:p>
            <a:pPr>
              <a:buNone/>
            </a:pPr>
            <a:r>
              <a:rPr lang="en-US" dirty="0" smtClean="0"/>
              <a:t>Open book notes</a:t>
            </a:r>
          </a:p>
          <a:p>
            <a:pPr>
              <a:buNone/>
            </a:pPr>
            <a:endParaRPr lang="en-US" dirty="0"/>
          </a:p>
        </p:txBody>
      </p:sp>
      <p:sp>
        <p:nvSpPr>
          <p:cNvPr id="3" name="Title 2"/>
          <p:cNvSpPr>
            <a:spLocks noGrp="1"/>
          </p:cNvSpPr>
          <p:nvPr>
            <p:ph type="title"/>
          </p:nvPr>
        </p:nvSpPr>
        <p:spPr/>
        <p:txBody>
          <a:bodyPr/>
          <a:lstStyle/>
          <a:p>
            <a:pPr algn="ctr"/>
            <a:r>
              <a:rPr lang="en-US" dirty="0" smtClean="0"/>
              <a:t>Modifications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endParaRPr lang="en-US" sz="3200" dirty="0" smtClean="0"/>
          </a:p>
          <a:p>
            <a:pPr>
              <a:buNone/>
            </a:pPr>
            <a:r>
              <a:rPr lang="en-US" sz="3200" dirty="0" smtClean="0"/>
              <a:t>Who determines the SDIs needed??</a:t>
            </a:r>
          </a:p>
          <a:p>
            <a:pPr>
              <a:buNone/>
            </a:pPr>
            <a:endParaRPr lang="en-US" sz="2400" dirty="0" smtClean="0"/>
          </a:p>
          <a:p>
            <a:pPr>
              <a:buNone/>
            </a:pPr>
            <a:r>
              <a:rPr lang="en-US" sz="2400" dirty="0" smtClean="0"/>
              <a:t>		</a:t>
            </a:r>
            <a:r>
              <a:rPr lang="en-US" sz="3200" dirty="0" smtClean="0"/>
              <a:t>Most of the time, it is the classroom</a:t>
            </a:r>
          </a:p>
          <a:p>
            <a:pPr>
              <a:buNone/>
            </a:pPr>
            <a:r>
              <a:rPr lang="en-US" sz="3200" dirty="0" smtClean="0"/>
              <a:t>         (general education) teacher</a:t>
            </a:r>
          </a:p>
          <a:p>
            <a:pPr>
              <a:buNone/>
            </a:pPr>
            <a:r>
              <a:rPr lang="en-US" sz="3200" dirty="0" smtClean="0"/>
              <a:t> </a:t>
            </a:r>
          </a:p>
          <a:p>
            <a:pPr>
              <a:buNone/>
            </a:pPr>
            <a:endParaRPr lang="en-US" sz="3200" i="1" dirty="0" smtClean="0"/>
          </a:p>
          <a:p>
            <a:pPr>
              <a:buNone/>
            </a:pPr>
            <a:r>
              <a:rPr lang="en-US" sz="2800" i="1" dirty="0" smtClean="0"/>
              <a:t>(The general education teacher is a required member of the IEP team)</a:t>
            </a:r>
            <a:endParaRPr lang="en-US" sz="2800" i="1" dirty="0"/>
          </a:p>
        </p:txBody>
      </p:sp>
      <p:sp>
        <p:nvSpPr>
          <p:cNvPr id="3" name="Title 2"/>
          <p:cNvSpPr>
            <a:spLocks noGrp="1"/>
          </p:cNvSpPr>
          <p:nvPr>
            <p:ph type="title"/>
          </p:nvPr>
        </p:nvSpPr>
        <p:spPr/>
        <p:txBody>
          <a:bodyPr/>
          <a:lstStyle/>
          <a:p>
            <a:r>
              <a:rPr lang="en-US" dirty="0" smtClean="0"/>
              <a:t>Specially Designed Instruction (SDI)</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191</TotalTime>
  <Words>1030</Words>
  <Application>Microsoft Office PowerPoint</Application>
  <PresentationFormat>On-screen Show (4:3)</PresentationFormat>
  <Paragraphs>157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Paper</vt:lpstr>
      <vt:lpstr>IEP Primer: Specially Designed Instruction</vt:lpstr>
      <vt:lpstr>Specially Designed Instruction (SDI)</vt:lpstr>
      <vt:lpstr>Specially Designed Instruction (SDI)</vt:lpstr>
      <vt:lpstr>Accommodations and Modifications</vt:lpstr>
      <vt:lpstr>Accommodation</vt:lpstr>
      <vt:lpstr>Accommodation</vt:lpstr>
      <vt:lpstr>Modification</vt:lpstr>
      <vt:lpstr>Modifications</vt:lpstr>
      <vt:lpstr>Specially Designed Instruction (SDI)</vt:lpstr>
      <vt:lpstr>How does an SDI end up in the IEP?</vt:lpstr>
      <vt:lpstr>Specially Designed Instruction (SDI)</vt:lpstr>
      <vt:lpstr>Specially Designed Instruction (SDI)</vt:lpstr>
      <vt:lpstr>True or False?</vt:lpstr>
      <vt:lpstr>True or False?</vt:lpstr>
      <vt:lpstr>True or False?</vt:lpstr>
      <vt:lpstr>True or False?</vt:lpstr>
      <vt:lpstr>SDIs and the Regular Education Teacher</vt:lpstr>
      <vt:lpstr>SDIs and the Regular Education Teacher</vt:lpstr>
      <vt:lpstr>SDIs and the Regular Education Teacher</vt:lpstr>
      <vt:lpstr>SDIs and the Regular Education Teacher</vt:lpstr>
      <vt:lpstr>And if things weren’t stressful enough…</vt:lpstr>
      <vt:lpstr>Supplementary Aids and Services</vt:lpstr>
      <vt:lpstr>Requests from your Special Education Supervisor</vt:lpstr>
      <vt:lpstr>Supplementary Aids and Services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IEP Primer: Specially Designed Instruction</dc:title>
  <dc:creator>michaliks</dc:creator>
  <cp:lastModifiedBy>kupetzj</cp:lastModifiedBy>
  <cp:revision>20</cp:revision>
  <dcterms:created xsi:type="dcterms:W3CDTF">2017-07-28T14:15:02Z</dcterms:created>
  <dcterms:modified xsi:type="dcterms:W3CDTF">2017-08-23T17:54:22Z</dcterms:modified>
</cp:coreProperties>
</file>